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65" r:id="rId6"/>
    <p:sldId id="271" r:id="rId7"/>
    <p:sldId id="259" r:id="rId8"/>
    <p:sldId id="260" r:id="rId9"/>
    <p:sldId id="269" r:id="rId10"/>
    <p:sldId id="261" r:id="rId11"/>
    <p:sldId id="262" r:id="rId12"/>
    <p:sldId id="263" r:id="rId13"/>
    <p:sldId id="270" r:id="rId14"/>
    <p:sldId id="266" r:id="rId15"/>
    <p:sldId id="267" r:id="rId16"/>
    <p:sldId id="273" r:id="rId17"/>
    <p:sldId id="272" r:id="rId18"/>
    <p:sldId id="275" r:id="rId19"/>
    <p:sldId id="276" r:id="rId20"/>
    <p:sldId id="277" r:id="rId21"/>
    <p:sldId id="274" r:id="rId22"/>
    <p:sldId id="258" r:id="rId2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D56524-A82F-4FD5-B8DA-7BA52E29768C}" v="30" dt="2023-02-26T22:22:56.3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8" autoAdjust="0"/>
    <p:restoredTop sz="94660"/>
  </p:normalViewPr>
  <p:slideViewPr>
    <p:cSldViewPr snapToGrid="0">
      <p:cViewPr varScale="1">
        <p:scale>
          <a:sx n="79" d="100"/>
          <a:sy n="79" d="100"/>
        </p:scale>
        <p:origin x="6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B98A4A-3366-9540-C600-5C5022309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0FCF6F7-175D-9C2F-943C-7F71AE626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9DE6DA3-1857-F57F-6935-C77F47836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ED87D2D-3F44-3C0A-08B8-AA5FEEA91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FDB4B9C-E85C-156A-F681-B3D64E6F7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65134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D92A72-E4DF-055A-5FA1-C0BAD11E9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6D50B57E-F078-2475-3F92-10180A94E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D820576-2D2E-B83A-A6F2-DE7BC36D4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17D68C6-D36E-35A0-0930-EB613672B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564998F-AE98-86C4-3DF4-D3F31065E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35536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7EF33EB-3ECE-95B6-EA4F-0294EBC8F5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B22C4E9-0717-DE03-0EF5-2C998DD041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379BB94-5553-E231-440F-04AB8A7FF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DD0150D-C3FE-4F41-7579-FEC16FF8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8C4EADE-E8FE-A8ED-9AA5-40A471363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355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622E91-2599-94ED-1879-D99D2D3F2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575089-6A3D-A4C6-914F-B70D34A4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BCA1A89-0EA7-4531-D044-E9674D6C4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C51DC3D-3E85-7DC7-2FF5-2F0F9CF39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D02A9BF-9E8E-D898-B900-8922CB572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4417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23BA4-9992-3D09-4BF9-F883A5093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0ED6CCE-A2C2-97C6-D62D-F8F374356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8E3FC64-E9CB-49B0-D661-0F83CF035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50EDCCE-95F0-7FD1-7772-274B4A082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9205C71-4262-FBB1-7F3C-25899EC33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18913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E20829-1404-DA23-26D7-59BC1C434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549471A-96FA-B9F9-8A9A-A2BA8907EC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C4B802D6-20D0-A8B2-0417-4C75E7D926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A89B67C-30D2-ACB8-0E2E-5B3F9E63F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26FBA90-C6DE-6629-80C6-CCF9E9278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B2F0847-21FD-8EA0-FB75-EC19D01A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23844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2D1BA1-0178-54C3-F373-05F069FA5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5101A89-D162-A026-1266-8D39212D2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CC28604-8F52-67D1-245A-B11D06B5A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4D18DE83-D4B5-C25B-5B7D-71694D459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81FCB8CC-989F-63C8-7E1D-9DB6A0219D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DFE7D92B-ACA6-6E5C-19FC-D24E03A3E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479CAFC0-942C-2354-ACAE-12920CE35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5EE5F7C8-FBA5-ABAE-724A-A1E5E49BE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13655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C4D37B-E530-DFE3-F69E-BCAA8AC8D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87974FB-A9F7-AA95-F67C-B9F4473C2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660F58A-47A7-ADF6-4A07-A897CB7FC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4422F474-3F68-86FE-C71F-E69B7BA52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4291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A2CFE1BE-05B2-F118-C431-73C16663E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F6532DC-C73C-CBD8-675A-280C44CB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0690EC3-503F-F327-056B-1E6B9D4B4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79121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CE68F9-E18C-0725-DC0A-D837B27AB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E9A31BB-C7AB-F728-EEA0-099C91259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C6B3811-B211-6CA3-7CB1-F1E298BB3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0AAB952-8A71-A270-0949-115F80659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CE31912-DDDE-1E48-02AC-8C398E50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351937B-5545-244F-8C8C-D78A1BD9C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86615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1E20E9-9551-6C76-0DBB-70AC25D9B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F9701AE4-9401-ED2E-E4A4-E64945F98E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F281A1F-4465-EBBB-943D-A4A1A2C92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A7E5602-3A4D-479B-385B-A09751663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F615BDF-983D-215E-4E36-E699E4A8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40DB4AC-7EAE-195E-E447-4143C7559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79268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C85CC73-C089-8D9A-3AB4-ED0567E5A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E949A4E-D2D5-4848-1531-257F2F4EF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70DC5FD-484F-69B2-E266-D5D3ECEED4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D4338-2C5D-4B76-94B5-CADD70C4D08A}" type="datetimeFigureOut">
              <a:rPr lang="nl-BE" smtClean="0"/>
              <a:t>9/03/2023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C30A62B-4319-2628-90DF-E243879BFC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622839A-4309-A57C-10E0-9D0F5DD31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55F07-6E98-4DCB-A005-6924F5B70546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04484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EE9DE6-C00C-BAE3-B85B-119E329D14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3563"/>
            <a:ext cx="9144000" cy="1112837"/>
          </a:xfrm>
        </p:spPr>
        <p:txBody>
          <a:bodyPr>
            <a:normAutofit/>
          </a:bodyPr>
          <a:lstStyle/>
          <a:p>
            <a:r>
              <a:rPr lang="nl-BE" sz="2800" i="1" dirty="0" err="1"/>
              <a:t>Mid</a:t>
            </a:r>
            <a:r>
              <a:rPr lang="nl-BE" sz="2800" i="1" dirty="0"/>
              <a:t>-term thesis </a:t>
            </a:r>
            <a:r>
              <a:rPr lang="nl-BE" sz="2800" i="1" dirty="0" err="1"/>
              <a:t>presentation</a:t>
            </a:r>
            <a:r>
              <a:rPr lang="nl-BE" sz="2800" i="1" dirty="0"/>
              <a:t> (10/03/2023)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A211F03-43B5-1AFD-6304-F464FBDE7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92867"/>
            <a:ext cx="9144000" cy="3471333"/>
          </a:xfrm>
        </p:spPr>
        <p:txBody>
          <a:bodyPr>
            <a:normAutofit fontScale="40000" lnSpcReduction="20000"/>
          </a:bodyPr>
          <a:lstStyle/>
          <a:p>
            <a:pPr algn="l"/>
            <a:endParaRPr lang="nl-BE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31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23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THE EFFECTIVITY OF WEIRS FOR THE LOCAL GROUNDWATER RECHARGE IN THE CATCHEMENT OF THE GONDEBEEK </a:t>
            </a:r>
          </a:p>
          <a:p>
            <a:r>
              <a:rPr lang="en-US" sz="9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– </a:t>
            </a:r>
          </a:p>
          <a:p>
            <a:r>
              <a:rPr lang="en-US" sz="9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Anne-Marie Braspenning</a:t>
            </a:r>
            <a:endParaRPr lang="nl-BE" sz="12000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40EC4F2-2035-A8D2-DE28-D0B5EBC69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582502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7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AE6C9F-3D38-138D-3E32-B4A81FB59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What</a:t>
            </a:r>
            <a:r>
              <a:rPr lang="nl-BE" dirty="0"/>
              <a:t> is next?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A2BF6B8-3F4C-E487-541F-4C86FD6D38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Last data point?</a:t>
            </a:r>
          </a:p>
          <a:p>
            <a:r>
              <a:rPr lang="nl-BE" dirty="0"/>
              <a:t>Open </a:t>
            </a:r>
            <a:r>
              <a:rPr lang="nl-BE" dirty="0" err="1"/>
              <a:t>weirs</a:t>
            </a:r>
            <a:r>
              <a:rPr lang="nl-BE" dirty="0"/>
              <a:t>?</a:t>
            </a:r>
          </a:p>
          <a:p>
            <a:r>
              <a:rPr lang="nl-BE" dirty="0"/>
              <a:t>Time series analysis: ‘PASTAS’</a:t>
            </a:r>
          </a:p>
          <a:p>
            <a:pPr lvl="1"/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precipitation</a:t>
            </a:r>
            <a:endParaRPr lang="nl-BE" dirty="0"/>
          </a:p>
          <a:p>
            <a:pPr lvl="1"/>
            <a:r>
              <a:rPr lang="nl-BE" dirty="0"/>
              <a:t>Link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ditch</a:t>
            </a:r>
            <a:r>
              <a:rPr lang="nl-BE" dirty="0"/>
              <a:t> water level?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8E1A216-6BDB-7D93-4779-B96990ED5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714" y="2377052"/>
            <a:ext cx="6302286" cy="448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571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02BA8FD-627C-0188-9ED5-975FB12DE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HYDRUS MODELLING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9943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8F9170-A57D-EA45-93BE-5BEBB64D7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2D </a:t>
            </a:r>
            <a:r>
              <a:rPr lang="nl-BE" dirty="0" err="1"/>
              <a:t>simulation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1 </a:t>
            </a:r>
            <a:r>
              <a:rPr lang="nl-BE" dirty="0" err="1"/>
              <a:t>piezometer</a:t>
            </a:r>
            <a:r>
              <a:rPr lang="nl-BE" dirty="0"/>
              <a:t> (B)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0479AD7-A32C-76D8-8469-F3EA5DB2E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sym typeface="Wingdings" panose="05000000000000000000" pitchFamily="2" charset="2"/>
              </a:rPr>
              <a:t>Produce </a:t>
            </a:r>
            <a:r>
              <a:rPr lang="nl-BE" dirty="0" err="1">
                <a:sym typeface="Wingdings" panose="05000000000000000000" pitchFamily="2" charset="2"/>
              </a:rPr>
              <a:t>similar</a:t>
            </a:r>
            <a:r>
              <a:rPr lang="nl-BE" dirty="0">
                <a:sym typeface="Wingdings" panose="05000000000000000000" pitchFamily="2" charset="2"/>
              </a:rPr>
              <a:t> trend?</a:t>
            </a:r>
          </a:p>
          <a:p>
            <a:pPr lvl="1"/>
            <a:r>
              <a:rPr lang="nl-BE" dirty="0">
                <a:sym typeface="Wingdings" panose="05000000000000000000" pitchFamily="2" charset="2"/>
              </a:rPr>
              <a:t>22/09/2022 – 30/01/2023 (131 time </a:t>
            </a:r>
            <a:r>
              <a:rPr lang="nl-BE" dirty="0" err="1">
                <a:sym typeface="Wingdings" panose="05000000000000000000" pitchFamily="2" charset="2"/>
              </a:rPr>
              <a:t>variable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boundary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conditions</a:t>
            </a:r>
            <a:r>
              <a:rPr lang="nl-BE" dirty="0">
                <a:sym typeface="Wingdings" panose="05000000000000000000" pitchFamily="2" charset="2"/>
              </a:rPr>
              <a:t>)</a:t>
            </a:r>
          </a:p>
          <a:p>
            <a:pPr lvl="1"/>
            <a:r>
              <a:rPr lang="nl-BE" dirty="0">
                <a:sym typeface="Wingdings" panose="05000000000000000000" pitchFamily="2" charset="2"/>
              </a:rPr>
              <a:t>BC: </a:t>
            </a:r>
            <a:r>
              <a:rPr lang="nl-BE" dirty="0" err="1">
                <a:sym typeface="Wingdings" panose="05000000000000000000" pitchFamily="2" charset="2"/>
              </a:rPr>
              <a:t>variable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head</a:t>
            </a:r>
            <a:r>
              <a:rPr lang="nl-BE" dirty="0">
                <a:sym typeface="Wingdings" panose="05000000000000000000" pitchFamily="2" charset="2"/>
              </a:rPr>
              <a:t>  </a:t>
            </a:r>
            <a:r>
              <a:rPr lang="nl-BE" dirty="0" err="1">
                <a:sym typeface="Wingdings" panose="05000000000000000000" pitchFamily="2" charset="2"/>
              </a:rPr>
              <a:t>variable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ditch</a:t>
            </a:r>
            <a:r>
              <a:rPr lang="nl-BE" dirty="0">
                <a:sym typeface="Wingdings" panose="05000000000000000000" pitchFamily="2" charset="2"/>
              </a:rPr>
              <a:t> water level at 70cm</a:t>
            </a:r>
          </a:p>
          <a:p>
            <a:pPr lvl="1"/>
            <a:r>
              <a:rPr lang="nl-BE" dirty="0">
                <a:sym typeface="Wingdings" panose="05000000000000000000" pitchFamily="2" charset="2"/>
              </a:rPr>
              <a:t>IC: </a:t>
            </a:r>
            <a:r>
              <a:rPr lang="nl-BE" dirty="0" err="1">
                <a:sym typeface="Wingdings" panose="05000000000000000000" pitchFamily="2" charset="2"/>
              </a:rPr>
              <a:t>pressure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head</a:t>
            </a:r>
            <a:r>
              <a:rPr lang="nl-BE" dirty="0">
                <a:sym typeface="Wingdings" panose="05000000000000000000" pitchFamily="2" charset="2"/>
              </a:rPr>
              <a:t>: equilibrium at 1800cm (2m below </a:t>
            </a:r>
            <a:r>
              <a:rPr lang="nl-BE" dirty="0" err="1">
                <a:sym typeface="Wingdings" panose="05000000000000000000" pitchFamily="2" charset="2"/>
              </a:rPr>
              <a:t>surface</a:t>
            </a:r>
            <a:r>
              <a:rPr lang="nl-BE" dirty="0">
                <a:sym typeface="Wingdings" panose="05000000000000000000" pitchFamily="2" charset="2"/>
              </a:rPr>
              <a:t> level)</a:t>
            </a:r>
          </a:p>
          <a:p>
            <a:pPr lvl="1"/>
            <a:r>
              <a:rPr lang="nl-BE" dirty="0">
                <a:sym typeface="Wingdings" panose="05000000000000000000" pitchFamily="2" charset="2"/>
              </a:rPr>
              <a:t>Root Water </a:t>
            </a:r>
            <a:r>
              <a:rPr lang="nl-BE" dirty="0" err="1">
                <a:sym typeface="Wingdings" panose="05000000000000000000" pitchFamily="2" charset="2"/>
              </a:rPr>
              <a:t>Uptake</a:t>
            </a:r>
            <a:r>
              <a:rPr lang="nl-BE" dirty="0">
                <a:sym typeface="Wingdings" panose="05000000000000000000" pitchFamily="2" charset="2"/>
              </a:rPr>
              <a:t> (no root </a:t>
            </a:r>
            <a:r>
              <a:rPr lang="nl-BE" dirty="0" err="1">
                <a:sym typeface="Wingdings" panose="05000000000000000000" pitchFamily="2" charset="2"/>
              </a:rPr>
              <a:t>growth</a:t>
            </a:r>
            <a:r>
              <a:rPr lang="nl-BE" dirty="0">
                <a:sym typeface="Wingdings" panose="05000000000000000000" pitchFamily="2" charset="2"/>
              </a:rPr>
              <a:t>) ~ Root </a:t>
            </a:r>
            <a:r>
              <a:rPr lang="nl-BE" dirty="0" err="1">
                <a:sym typeface="Wingdings" panose="05000000000000000000" pitchFamily="2" charset="2"/>
              </a:rPr>
              <a:t>distribution</a:t>
            </a:r>
            <a:r>
              <a:rPr lang="nl-BE" dirty="0">
                <a:sym typeface="Wingdings" panose="05000000000000000000" pitchFamily="2" charset="2"/>
              </a:rPr>
              <a:t> parameters</a:t>
            </a:r>
          </a:p>
        </p:txBody>
      </p:sp>
    </p:spTree>
    <p:extLst>
      <p:ext uri="{BB962C8B-B14F-4D97-AF65-F5344CB8AC3E}">
        <p14:creationId xmlns:p14="http://schemas.microsoft.com/office/powerpoint/2010/main" val="1379557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B186FB-EE12-2655-C4AC-34452265E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2D </a:t>
            </a:r>
            <a:r>
              <a:rPr lang="nl-BE" dirty="0" err="1"/>
              <a:t>simulation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1 </a:t>
            </a:r>
            <a:r>
              <a:rPr lang="nl-BE" dirty="0" err="1"/>
              <a:t>piezometer</a:t>
            </a:r>
            <a:r>
              <a:rPr lang="nl-BE" dirty="0"/>
              <a:t> (B)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DC4B855-E3E0-808E-09D3-AB7AEEE8E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Actual</a:t>
            </a:r>
            <a:r>
              <a:rPr lang="nl-BE" dirty="0"/>
              <a:t> </a:t>
            </a:r>
            <a:r>
              <a:rPr lang="nl-BE" dirty="0" err="1"/>
              <a:t>surface</a:t>
            </a:r>
            <a:r>
              <a:rPr lang="nl-BE" dirty="0"/>
              <a:t> flux &gt; </a:t>
            </a:r>
            <a:r>
              <a:rPr lang="nl-BE" dirty="0" err="1"/>
              <a:t>Actual</a:t>
            </a:r>
            <a:r>
              <a:rPr lang="nl-BE" dirty="0"/>
              <a:t> root </a:t>
            </a:r>
            <a:r>
              <a:rPr lang="nl-BE" dirty="0" err="1"/>
              <a:t>uptake</a:t>
            </a:r>
            <a:endParaRPr lang="nl-BE" dirty="0"/>
          </a:p>
          <a:p>
            <a:r>
              <a:rPr lang="nl-BE" dirty="0" err="1"/>
              <a:t>Groundwater</a:t>
            </a:r>
            <a:r>
              <a:rPr lang="nl-BE" dirty="0"/>
              <a:t> level </a:t>
            </a:r>
            <a:r>
              <a:rPr lang="nl-BE" dirty="0" err="1"/>
              <a:t>strongly</a:t>
            </a:r>
            <a:r>
              <a:rPr lang="nl-BE" dirty="0"/>
              <a:t> </a:t>
            </a:r>
            <a:r>
              <a:rPr lang="nl-BE" dirty="0" err="1"/>
              <a:t>determined</a:t>
            </a:r>
            <a:r>
              <a:rPr lang="nl-BE" dirty="0"/>
              <a:t> </a:t>
            </a:r>
            <a:r>
              <a:rPr lang="nl-BE" dirty="0" err="1"/>
              <a:t>by</a:t>
            </a:r>
            <a:r>
              <a:rPr lang="nl-BE" dirty="0"/>
              <a:t> </a:t>
            </a:r>
            <a:r>
              <a:rPr lang="nl-BE" dirty="0" err="1"/>
              <a:t>ditch</a:t>
            </a:r>
            <a:r>
              <a:rPr lang="nl-BE" dirty="0"/>
              <a:t> water level</a:t>
            </a:r>
          </a:p>
          <a:p>
            <a:r>
              <a:rPr lang="nl-BE" dirty="0"/>
              <a:t>N1: 0m </a:t>
            </a:r>
            <a:r>
              <a:rPr lang="nl-BE" dirty="0" err="1"/>
              <a:t>depth</a:t>
            </a:r>
            <a:br>
              <a:rPr lang="nl-BE" dirty="0"/>
            </a:br>
            <a:r>
              <a:rPr lang="nl-BE" dirty="0"/>
              <a:t>N2: 1m </a:t>
            </a:r>
            <a:r>
              <a:rPr lang="nl-BE" dirty="0" err="1"/>
              <a:t>depth</a:t>
            </a:r>
            <a:br>
              <a:rPr lang="nl-BE" dirty="0"/>
            </a:br>
            <a:r>
              <a:rPr lang="nl-BE" dirty="0"/>
              <a:t>N3: 2,5m </a:t>
            </a:r>
            <a:r>
              <a:rPr lang="nl-BE" dirty="0" err="1"/>
              <a:t>depth</a:t>
            </a:r>
            <a:endParaRPr lang="nl-BE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63AD213F-7DF3-55E9-4381-6051F957E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403" y="2857814"/>
            <a:ext cx="3815562" cy="4000186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E942EE98-D9DE-02AB-F4EB-949512E69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675" y="2857814"/>
            <a:ext cx="3815563" cy="392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91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909FC7-45A5-1925-75A0-6755DE726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sz="4000" dirty="0">
                <a:sym typeface="Wingdings" panose="05000000000000000000" pitchFamily="2" charset="2"/>
              </a:rPr>
              <a:t>3D </a:t>
            </a:r>
            <a:r>
              <a:rPr lang="nl-BE" sz="4000" dirty="0" err="1">
                <a:sym typeface="Wingdings" panose="05000000000000000000" pitchFamily="2" charset="2"/>
              </a:rPr>
              <a:t>simulation</a:t>
            </a:r>
            <a:r>
              <a:rPr lang="nl-BE" sz="4000" dirty="0">
                <a:sym typeface="Wingdings" panose="05000000000000000000" pitchFamily="2" charset="2"/>
              </a:rPr>
              <a:t>: 3D </a:t>
            </a:r>
            <a:r>
              <a:rPr lang="nl-BE" sz="4000" dirty="0" err="1">
                <a:sym typeface="Wingdings" panose="05000000000000000000" pitchFamily="2" charset="2"/>
              </a:rPr>
              <a:t>layered</a:t>
            </a:r>
            <a:r>
              <a:rPr lang="nl-BE" sz="4000" dirty="0">
                <a:sym typeface="Wingdings" panose="05000000000000000000" pitchFamily="2" charset="2"/>
              </a:rPr>
              <a:t> </a:t>
            </a:r>
            <a:r>
              <a:rPr lang="nl-BE" sz="4000" dirty="0" err="1">
                <a:sym typeface="Wingdings" panose="05000000000000000000" pitchFamily="2" charset="2"/>
              </a:rPr>
              <a:t>with</a:t>
            </a:r>
            <a:r>
              <a:rPr lang="nl-BE" sz="4000" dirty="0">
                <a:sym typeface="Wingdings" panose="05000000000000000000" pitchFamily="2" charset="2"/>
              </a:rPr>
              <a:t> </a:t>
            </a:r>
            <a:r>
              <a:rPr lang="nl-BE" sz="4000" dirty="0" err="1">
                <a:sym typeface="Wingdings" panose="05000000000000000000" pitchFamily="2" charset="2"/>
              </a:rPr>
              <a:t>thickness</a:t>
            </a:r>
            <a:r>
              <a:rPr lang="nl-BE" sz="4000" dirty="0">
                <a:sym typeface="Wingdings" panose="05000000000000000000" pitchFamily="2" charset="2"/>
              </a:rPr>
              <a:t> </a:t>
            </a:r>
            <a:r>
              <a:rPr lang="nl-BE" sz="4000" dirty="0" err="1">
                <a:sym typeface="Wingdings" panose="05000000000000000000" pitchFamily="2" charset="2"/>
              </a:rPr>
              <a:t>vectors</a:t>
            </a:r>
            <a:endParaRPr lang="nl-BE" sz="4000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97273CE-4094-2696-52DC-5BA321E00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18260" cy="4351338"/>
          </a:xfrm>
        </p:spPr>
        <p:txBody>
          <a:bodyPr/>
          <a:lstStyle/>
          <a:p>
            <a:r>
              <a:rPr lang="nl-BE" dirty="0">
                <a:sym typeface="Wingdings" panose="05000000000000000000" pitchFamily="2" charset="2"/>
              </a:rPr>
              <a:t>22/09/2022 – 30/01/2023 (131 time </a:t>
            </a:r>
            <a:r>
              <a:rPr lang="nl-BE" dirty="0" err="1">
                <a:sym typeface="Wingdings" panose="05000000000000000000" pitchFamily="2" charset="2"/>
              </a:rPr>
              <a:t>variable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boundary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conditions</a:t>
            </a:r>
            <a:r>
              <a:rPr lang="nl-BE" dirty="0">
                <a:sym typeface="Wingdings" panose="05000000000000000000" pitchFamily="2" charset="2"/>
              </a:rPr>
              <a:t>)</a:t>
            </a:r>
          </a:p>
          <a:p>
            <a:r>
              <a:rPr lang="nl-BE" dirty="0">
                <a:sym typeface="Wingdings" panose="05000000000000000000" pitchFamily="2" charset="2"/>
              </a:rPr>
              <a:t>Field domain, </a:t>
            </a:r>
            <a:r>
              <a:rPr lang="nl-BE" dirty="0" err="1">
                <a:sym typeface="Wingdings" panose="05000000000000000000" pitchFamily="2" charset="2"/>
              </a:rPr>
              <a:t>piezometers</a:t>
            </a:r>
            <a:r>
              <a:rPr lang="nl-BE" dirty="0">
                <a:sym typeface="Wingdings" panose="05000000000000000000" pitchFamily="2" charset="2"/>
              </a:rPr>
              <a:t> as </a:t>
            </a:r>
            <a:r>
              <a:rPr lang="nl-BE" dirty="0" err="1">
                <a:sym typeface="Wingdings" panose="05000000000000000000" pitchFamily="2" charset="2"/>
              </a:rPr>
              <a:t>observation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nodes</a:t>
            </a:r>
            <a:endParaRPr lang="nl-BE" dirty="0">
              <a:sym typeface="Wingdings" panose="05000000000000000000" pitchFamily="2" charset="2"/>
            </a:endParaRPr>
          </a:p>
          <a:p>
            <a:r>
              <a:rPr lang="nl-BE" dirty="0"/>
              <a:t>IC: </a:t>
            </a:r>
            <a:r>
              <a:rPr lang="nl-BE" dirty="0" err="1"/>
              <a:t>pressure</a:t>
            </a:r>
            <a:r>
              <a:rPr lang="nl-BE" dirty="0"/>
              <a:t> </a:t>
            </a:r>
            <a:r>
              <a:rPr lang="nl-BE" dirty="0" err="1"/>
              <a:t>head</a:t>
            </a:r>
            <a:r>
              <a:rPr lang="nl-BE" dirty="0"/>
              <a:t>: Equilibrium h=2844 (1m below </a:t>
            </a:r>
            <a:r>
              <a:rPr lang="nl-BE" dirty="0" err="1"/>
              <a:t>lowest</a:t>
            </a:r>
            <a:r>
              <a:rPr lang="nl-BE" dirty="0"/>
              <a:t> </a:t>
            </a:r>
            <a:r>
              <a:rPr lang="nl-BE" dirty="0" err="1"/>
              <a:t>surface</a:t>
            </a:r>
            <a:r>
              <a:rPr lang="nl-BE" dirty="0"/>
              <a:t> point)</a:t>
            </a:r>
          </a:p>
          <a:p>
            <a:r>
              <a:rPr lang="nl-BE" dirty="0"/>
              <a:t>BC: ‘</a:t>
            </a:r>
            <a:r>
              <a:rPr lang="nl-BE" dirty="0" err="1"/>
              <a:t>one</a:t>
            </a:r>
            <a:r>
              <a:rPr lang="nl-BE" dirty="0"/>
              <a:t> </a:t>
            </a:r>
            <a:r>
              <a:rPr lang="nl-BE" dirty="0" err="1"/>
              <a:t>layer</a:t>
            </a:r>
            <a:r>
              <a:rPr lang="nl-BE" dirty="0"/>
              <a:t>’ of </a:t>
            </a:r>
            <a:r>
              <a:rPr lang="nl-BE" dirty="0" err="1"/>
              <a:t>variable</a:t>
            </a:r>
            <a:r>
              <a:rPr lang="nl-BE" dirty="0"/>
              <a:t> </a:t>
            </a:r>
            <a:r>
              <a:rPr lang="nl-BE" dirty="0" err="1"/>
              <a:t>head</a:t>
            </a:r>
            <a:r>
              <a:rPr lang="nl-BE" dirty="0"/>
              <a:t> (70cm)</a:t>
            </a:r>
          </a:p>
          <a:p>
            <a:r>
              <a:rPr lang="nl-BE" dirty="0"/>
              <a:t>Root Water </a:t>
            </a:r>
            <a:r>
              <a:rPr lang="nl-BE" dirty="0" err="1"/>
              <a:t>Uptake</a:t>
            </a:r>
            <a:endParaRPr lang="nl-BE" dirty="0"/>
          </a:p>
          <a:p>
            <a:pPr lvl="1"/>
            <a:r>
              <a:rPr lang="nl-BE" dirty="0"/>
              <a:t>=1 </a:t>
            </a:r>
            <a:r>
              <a:rPr lang="nl-BE" dirty="0" err="1"/>
              <a:t>upper</a:t>
            </a:r>
            <a:r>
              <a:rPr lang="nl-BE" dirty="0"/>
              <a:t> 90cm</a:t>
            </a:r>
          </a:p>
          <a:p>
            <a:pPr lvl="1"/>
            <a:r>
              <a:rPr lang="nl-BE" dirty="0"/>
              <a:t>=0 below 90cm</a:t>
            </a:r>
          </a:p>
        </p:txBody>
      </p:sp>
      <p:pic>
        <p:nvPicPr>
          <p:cNvPr id="6" name="Tijdelijke aanduiding voor inhoud 4">
            <a:extLst>
              <a:ext uri="{FF2B5EF4-FFF2-40B4-BE49-F238E27FC236}">
                <a16:creationId xmlns:a16="http://schemas.microsoft.com/office/drawing/2014/main" id="{BCEB5F10-7BEA-9902-A7A9-6B79E7819C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4" t="8592" r="19541" b="7852"/>
          <a:stretch/>
        </p:blipFill>
        <p:spPr>
          <a:xfrm>
            <a:off x="8042180" y="3540247"/>
            <a:ext cx="4149820" cy="331775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00955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7A2E46-65F5-BD69-C554-D13712B6F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277"/>
            <a:ext cx="10515600" cy="1089515"/>
          </a:xfrm>
        </p:spPr>
        <p:txBody>
          <a:bodyPr/>
          <a:lstStyle/>
          <a:p>
            <a:r>
              <a:rPr lang="nl-BE" dirty="0" err="1"/>
              <a:t>Pressure</a:t>
            </a:r>
            <a:r>
              <a:rPr lang="nl-BE" dirty="0"/>
              <a:t> </a:t>
            </a:r>
            <a:r>
              <a:rPr lang="nl-BE" dirty="0" err="1"/>
              <a:t>heads</a:t>
            </a:r>
            <a:endParaRPr lang="nl-BE" dirty="0"/>
          </a:p>
        </p:txBody>
      </p:sp>
      <p:graphicFrame>
        <p:nvGraphicFramePr>
          <p:cNvPr id="10" name="Tabel 10">
            <a:extLst>
              <a:ext uri="{FF2B5EF4-FFF2-40B4-BE49-F238E27FC236}">
                <a16:creationId xmlns:a16="http://schemas.microsoft.com/office/drawing/2014/main" id="{F424BE5C-B206-FB59-F4D2-66B20D44A5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0951464"/>
              </p:ext>
            </p:extLst>
          </p:nvPr>
        </p:nvGraphicFramePr>
        <p:xfrm>
          <a:off x="5197290" y="1446245"/>
          <a:ext cx="1144753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8383">
                  <a:extLst>
                    <a:ext uri="{9D8B030D-6E8A-4147-A177-3AD203B41FA5}">
                      <a16:colId xmlns:a16="http://schemas.microsoft.com/office/drawing/2014/main" val="3526701367"/>
                    </a:ext>
                  </a:extLst>
                </a:gridCol>
                <a:gridCol w="546370">
                  <a:extLst>
                    <a:ext uri="{9D8B030D-6E8A-4147-A177-3AD203B41FA5}">
                      <a16:colId xmlns:a16="http://schemas.microsoft.com/office/drawing/2014/main" val="1848019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N1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96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N2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420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N3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963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N4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8831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N5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438763"/>
                  </a:ext>
                </a:extLst>
              </a:tr>
            </a:tbl>
          </a:graphicData>
        </a:graphic>
      </p:graphicFrame>
      <p:pic>
        <p:nvPicPr>
          <p:cNvPr id="5" name="Afbeelding 4">
            <a:extLst>
              <a:ext uri="{FF2B5EF4-FFF2-40B4-BE49-F238E27FC236}">
                <a16:creationId xmlns:a16="http://schemas.microsoft.com/office/drawing/2014/main" id="{9ED939A1-0D93-0BC7-AE46-AF2C7FCDFC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89"/>
          <a:stretch/>
        </p:blipFill>
        <p:spPr>
          <a:xfrm>
            <a:off x="0" y="1446245"/>
            <a:ext cx="5197290" cy="5158836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834D2C80-BA5F-2038-A2F0-3E0AD683E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248" y="3329776"/>
            <a:ext cx="7346752" cy="3534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98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0AD75C-06EE-0CBE-FED3-CD677284B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Water content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9A180B8-0C39-7CF9-CE27-4F02B4755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B3C15FB0-D9C4-3803-815A-99E3D9C068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65"/>
          <a:stretch/>
        </p:blipFill>
        <p:spPr>
          <a:xfrm>
            <a:off x="7620" y="1585609"/>
            <a:ext cx="5189670" cy="5272391"/>
          </a:xfrm>
          <a:prstGeom prst="rect">
            <a:avLst/>
          </a:prstGeom>
        </p:spPr>
      </p:pic>
      <p:graphicFrame>
        <p:nvGraphicFramePr>
          <p:cNvPr id="6" name="Tabel 10">
            <a:extLst>
              <a:ext uri="{FF2B5EF4-FFF2-40B4-BE49-F238E27FC236}">
                <a16:creationId xmlns:a16="http://schemas.microsoft.com/office/drawing/2014/main" id="{9C1D218D-D25A-1397-00C3-55233DE078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9825028"/>
              </p:ext>
            </p:extLst>
          </p:nvPr>
        </p:nvGraphicFramePr>
        <p:xfrm>
          <a:off x="3543588" y="4638675"/>
          <a:ext cx="1144753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98383">
                  <a:extLst>
                    <a:ext uri="{9D8B030D-6E8A-4147-A177-3AD203B41FA5}">
                      <a16:colId xmlns:a16="http://schemas.microsoft.com/office/drawing/2014/main" val="3526701367"/>
                    </a:ext>
                  </a:extLst>
                </a:gridCol>
                <a:gridCol w="546370">
                  <a:extLst>
                    <a:ext uri="{9D8B030D-6E8A-4147-A177-3AD203B41FA5}">
                      <a16:colId xmlns:a16="http://schemas.microsoft.com/office/drawing/2014/main" val="18480199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N1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96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N2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420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N3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2963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N4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8831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N5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BE" sz="1600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438763"/>
                  </a:ext>
                </a:extLst>
              </a:tr>
            </a:tbl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83848D04-8C7C-704B-C81D-0D2C3E22F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290" y="1658375"/>
            <a:ext cx="6987090" cy="5152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27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F79DAD2-3AED-94FA-74BB-F41EFB0B5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409"/>
            <a:ext cx="10515600" cy="4351338"/>
          </a:xfrm>
        </p:spPr>
        <p:txBody>
          <a:bodyPr/>
          <a:lstStyle/>
          <a:p>
            <a:r>
              <a:rPr lang="nl-BE" dirty="0" err="1"/>
              <a:t>Mottled</a:t>
            </a:r>
            <a:r>
              <a:rPr lang="nl-BE" dirty="0"/>
              <a:t> </a:t>
            </a:r>
            <a:r>
              <a:rPr lang="nl-BE" dirty="0" err="1"/>
              <a:t>pattern</a:t>
            </a:r>
            <a:r>
              <a:rPr lang="nl-BE" dirty="0"/>
              <a:t> (</a:t>
            </a:r>
            <a:r>
              <a:rPr lang="nl-BE" dirty="0" err="1"/>
              <a:t>pressure</a:t>
            </a:r>
            <a:r>
              <a:rPr lang="nl-BE" dirty="0"/>
              <a:t> </a:t>
            </a:r>
            <a:r>
              <a:rPr lang="nl-BE" dirty="0" err="1"/>
              <a:t>head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water content)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8CF8BEE-4767-D26A-4E7D-743910C98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35153"/>
            <a:ext cx="8984412" cy="583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1715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DE13D7-3175-5902-383E-EF6E57DEC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44637D-66C3-8F53-C67B-F85AC33F8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sym typeface="Wingdings" panose="05000000000000000000" pitchFamily="2" charset="2"/>
              </a:rPr>
              <a:t>How </a:t>
            </a:r>
            <a:r>
              <a:rPr lang="nl-BE" dirty="0" err="1">
                <a:sym typeface="Wingdings" panose="05000000000000000000" pitchFamily="2" charset="2"/>
              </a:rPr>
              <a:t>to</a:t>
            </a:r>
            <a:r>
              <a:rPr lang="nl-BE" dirty="0">
                <a:sym typeface="Wingdings" panose="05000000000000000000" pitchFamily="2" charset="2"/>
              </a:rPr>
              <a:t> </a:t>
            </a:r>
            <a:r>
              <a:rPr lang="nl-BE" dirty="0" err="1">
                <a:sym typeface="Wingdings" panose="05000000000000000000" pitchFamily="2" charset="2"/>
              </a:rPr>
              <a:t>implement</a:t>
            </a:r>
            <a:r>
              <a:rPr lang="nl-BE" dirty="0">
                <a:sym typeface="Wingdings" panose="05000000000000000000" pitchFamily="2" charset="2"/>
              </a:rPr>
              <a:t> different </a:t>
            </a:r>
            <a:r>
              <a:rPr lang="nl-BE" dirty="0" err="1">
                <a:sym typeface="Wingdings" panose="05000000000000000000" pitchFamily="2" charset="2"/>
              </a:rPr>
              <a:t>groundwater</a:t>
            </a:r>
            <a:r>
              <a:rPr lang="nl-BE" dirty="0">
                <a:sym typeface="Wingdings" panose="05000000000000000000" pitchFamily="2" charset="2"/>
              </a:rPr>
              <a:t> levels?</a:t>
            </a:r>
            <a:endParaRPr lang="nl-BE" dirty="0"/>
          </a:p>
          <a:p>
            <a:r>
              <a:rPr lang="nl-BE" dirty="0"/>
              <a:t>Tensors of </a:t>
            </a:r>
            <a:r>
              <a:rPr lang="nl-BE" dirty="0" err="1"/>
              <a:t>anisotropy</a:t>
            </a:r>
            <a:endParaRPr lang="nl-BE" dirty="0"/>
          </a:p>
          <a:p>
            <a:r>
              <a:rPr lang="nl-BE" dirty="0" err="1"/>
              <a:t>Higher</a:t>
            </a:r>
            <a:r>
              <a:rPr lang="nl-BE" dirty="0"/>
              <a:t> </a:t>
            </a:r>
            <a:r>
              <a:rPr lang="nl-BE" dirty="0" err="1"/>
              <a:t>Ksat-value</a:t>
            </a:r>
            <a:r>
              <a:rPr lang="nl-BE" dirty="0"/>
              <a:t> at </a:t>
            </a:r>
            <a:r>
              <a:rPr lang="nl-BE" dirty="0" err="1"/>
              <a:t>boundary</a:t>
            </a:r>
            <a:r>
              <a:rPr lang="nl-BE" dirty="0"/>
              <a:t> </a:t>
            </a:r>
            <a:r>
              <a:rPr lang="nl-BE" dirty="0" err="1"/>
              <a:t>ditch</a:t>
            </a:r>
            <a:endParaRPr lang="nl-BE" dirty="0"/>
          </a:p>
          <a:p>
            <a:r>
              <a:rPr lang="nl-BE" dirty="0"/>
              <a:t>Switch </a:t>
            </a:r>
            <a:r>
              <a:rPr lang="nl-BE" dirty="0" err="1"/>
              <a:t>to</a:t>
            </a:r>
            <a:r>
              <a:rPr lang="nl-BE" dirty="0"/>
              <a:t> 3D-General?</a:t>
            </a:r>
          </a:p>
        </p:txBody>
      </p:sp>
    </p:spTree>
    <p:extLst>
      <p:ext uri="{BB962C8B-B14F-4D97-AF65-F5344CB8AC3E}">
        <p14:creationId xmlns:p14="http://schemas.microsoft.com/office/powerpoint/2010/main" val="5469236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4EC852-1AF5-C555-D31C-FF420DC88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Planning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32B7297-025A-D78A-BC1C-08B7E3D42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860280" cy="4351338"/>
          </a:xfrm>
        </p:spPr>
        <p:txBody>
          <a:bodyPr/>
          <a:lstStyle/>
          <a:p>
            <a:r>
              <a:rPr lang="nl-BE" dirty="0"/>
              <a:t>31/03 (5 weeks): Time series + </a:t>
            </a:r>
            <a:r>
              <a:rPr lang="nl-BE" dirty="0" err="1"/>
              <a:t>Hydrus</a:t>
            </a:r>
            <a:r>
              <a:rPr lang="nl-BE" dirty="0"/>
              <a:t> (practical </a:t>
            </a:r>
            <a:r>
              <a:rPr lang="nl-BE" dirty="0" err="1"/>
              <a:t>work</a:t>
            </a:r>
            <a:r>
              <a:rPr lang="nl-BE" dirty="0"/>
              <a:t> + </a:t>
            </a:r>
            <a:r>
              <a:rPr lang="nl-BE" dirty="0" err="1"/>
              <a:t>material</a:t>
            </a:r>
            <a:r>
              <a:rPr lang="nl-BE" dirty="0"/>
              <a:t> &amp; </a:t>
            </a:r>
            <a:r>
              <a:rPr lang="nl-BE" dirty="0" err="1"/>
              <a:t>methods</a:t>
            </a:r>
            <a:r>
              <a:rPr lang="nl-BE" dirty="0"/>
              <a:t>)</a:t>
            </a:r>
          </a:p>
          <a:p>
            <a:r>
              <a:rPr lang="nl-BE" dirty="0" err="1"/>
              <a:t>Easter</a:t>
            </a:r>
            <a:r>
              <a:rPr lang="nl-BE" dirty="0"/>
              <a:t> </a:t>
            </a:r>
            <a:r>
              <a:rPr lang="nl-BE" dirty="0" err="1"/>
              <a:t>holidays</a:t>
            </a:r>
            <a:r>
              <a:rPr lang="nl-BE" dirty="0"/>
              <a:t>: </a:t>
            </a:r>
            <a:r>
              <a:rPr lang="nl-BE" dirty="0" err="1"/>
              <a:t>Literature</a:t>
            </a:r>
            <a:r>
              <a:rPr lang="nl-BE" dirty="0"/>
              <a:t> </a:t>
            </a:r>
            <a:r>
              <a:rPr lang="nl-BE" dirty="0" err="1"/>
              <a:t>study</a:t>
            </a:r>
            <a:r>
              <a:rPr lang="nl-BE" dirty="0"/>
              <a:t> + </a:t>
            </a:r>
            <a:r>
              <a:rPr lang="nl-BE" dirty="0" err="1"/>
              <a:t>material</a:t>
            </a:r>
            <a:r>
              <a:rPr lang="nl-BE" dirty="0"/>
              <a:t> </a:t>
            </a:r>
            <a:r>
              <a:rPr lang="nl-BE" dirty="0" err="1"/>
              <a:t>methods</a:t>
            </a:r>
            <a:r>
              <a:rPr lang="nl-BE" dirty="0"/>
              <a:t> + first </a:t>
            </a:r>
            <a:r>
              <a:rPr lang="nl-BE" dirty="0" err="1"/>
              <a:t>results</a:t>
            </a:r>
            <a:endParaRPr lang="nl-BE" dirty="0"/>
          </a:p>
          <a:p>
            <a:r>
              <a:rPr lang="nl-BE" dirty="0"/>
              <a:t>Personal deadline: 07/05 (3 </a:t>
            </a:r>
            <a:r>
              <a:rPr lang="nl-BE"/>
              <a:t>weeks): </a:t>
            </a:r>
            <a:r>
              <a:rPr lang="nl-BE" dirty="0" err="1"/>
              <a:t>finalize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results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45395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96EAC8B-3124-9BF7-E399-161D142DE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ANALYSIS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717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492BFE-DE2F-2F4B-8BD2-2075C03B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50FD93D5-8118-9820-EF29-473A853C01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97986" cy="6858000"/>
          </a:xfrm>
          <a:ln>
            <a:solidFill>
              <a:schemeClr val="tx1"/>
            </a:solidFill>
          </a:ln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C478080F-D5E0-2F85-FD49-001AC36F6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229" y="1"/>
            <a:ext cx="5696964" cy="107696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FA80A7CC-330D-DBAB-53BE-1E6CBDADB4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229" y="1328286"/>
            <a:ext cx="5696964" cy="108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20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B33787-AEAE-6A7C-F3E7-3C8BB1495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nl-BE" sz="3200" dirty="0">
                <a:solidFill>
                  <a:srgbClr val="FFFFFF"/>
                </a:solidFill>
              </a:rPr>
              <a:t>Water Content Sensors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C50433C-38A9-7F66-FD57-F74D0240C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660" y="3152814"/>
            <a:ext cx="2787926" cy="24273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/>
              <a:t>Volumetric water content</a:t>
            </a:r>
          </a:p>
          <a:p>
            <a:r>
              <a:rPr lang="en-US" sz="1600" dirty="0"/>
              <a:t>Based on gravimetric water content: </a:t>
            </a:r>
            <a:r>
              <a:rPr lang="en-US" sz="1600" dirty="0">
                <a:sym typeface="Symbol" panose="05050102010706020507" pitchFamily="18" charset="2"/>
              </a:rPr>
              <a:t>v = g * BD</a:t>
            </a:r>
          </a:p>
          <a:p>
            <a:pPr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1600" dirty="0">
                <a:sym typeface="Symbol" panose="05050102010706020507" pitchFamily="18" charset="2"/>
              </a:rPr>
              <a:t>Volumetric water content measured with </a:t>
            </a:r>
            <a:r>
              <a:rPr lang="en-US" sz="1600" dirty="0" err="1">
                <a:sym typeface="Symbol" panose="05050102010706020507" pitchFamily="18" charset="2"/>
              </a:rPr>
              <a:t>Kopecky</a:t>
            </a:r>
            <a:r>
              <a:rPr lang="en-US" sz="1600" dirty="0">
                <a:sym typeface="Symbol" panose="05050102010706020507" pitchFamily="18" charset="2"/>
              </a:rPr>
              <a:t> ring</a:t>
            </a:r>
            <a:endParaRPr lang="en-US" sz="1600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8456576B-F4C6-C3A8-752F-B705ABCB1D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273" y="0"/>
            <a:ext cx="8312728" cy="6858000"/>
          </a:xfrm>
          <a:prstGeom prst="rect">
            <a:avLst/>
          </a:prstGeom>
        </p:spPr>
      </p:pic>
      <p:pic>
        <p:nvPicPr>
          <p:cNvPr id="3" name="Tijdelijke aanduiding voor inhoud 8">
            <a:extLst>
              <a:ext uri="{FF2B5EF4-FFF2-40B4-BE49-F238E27FC236}">
                <a16:creationId xmlns:a16="http://schemas.microsoft.com/office/drawing/2014/main" id="{00BE1B95-C628-A6B3-A115-DD6699BC061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45" t="9959" r="34041" b="43289"/>
          <a:stretch/>
        </p:blipFill>
        <p:spPr>
          <a:xfrm>
            <a:off x="0" y="4755381"/>
            <a:ext cx="1889760" cy="210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685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039E51A-4FA5-5B54-8E7C-FD15CD321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Piezometers: Groundwater level [mTAW]</a:t>
            </a:r>
          </a:p>
        </p:txBody>
      </p:sp>
      <p:pic>
        <p:nvPicPr>
          <p:cNvPr id="11" name="Tijdelijke aanduiding voor inhoud 10">
            <a:extLst>
              <a:ext uri="{FF2B5EF4-FFF2-40B4-BE49-F238E27FC236}">
                <a16:creationId xmlns:a16="http://schemas.microsoft.com/office/drawing/2014/main" id="{E7913C96-7685-E21E-68D1-93B4344AC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79"/>
          <a:stretch/>
        </p:blipFill>
        <p:spPr>
          <a:xfrm>
            <a:off x="128637" y="1396589"/>
            <a:ext cx="11934726" cy="5461411"/>
          </a:xfrm>
        </p:spPr>
      </p:pic>
    </p:spTree>
    <p:extLst>
      <p:ext uri="{BB962C8B-B14F-4D97-AF65-F5344CB8AC3E}">
        <p14:creationId xmlns:p14="http://schemas.microsoft.com/office/powerpoint/2010/main" val="2302457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Tijdelijke aanduiding voor inhoud 18" descr="Afbeelding met gras, buiten&#10;&#10;Automatisch gegenereerde beschrijving">
            <a:extLst>
              <a:ext uri="{FF2B5EF4-FFF2-40B4-BE49-F238E27FC236}">
                <a16:creationId xmlns:a16="http://schemas.microsoft.com/office/drawing/2014/main" id="{89811E7D-2018-BEF0-C887-EFAB42054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4560"/>
            <a:ext cx="2712720" cy="3663440"/>
          </a:xfrm>
        </p:spPr>
      </p:pic>
      <p:pic>
        <p:nvPicPr>
          <p:cNvPr id="21" name="Afbeelding 20" descr="Afbeelding met gras, buiten, gereedschap&#10;&#10;Automatisch gegenereerde beschrijving">
            <a:extLst>
              <a:ext uri="{FF2B5EF4-FFF2-40B4-BE49-F238E27FC236}">
                <a16:creationId xmlns:a16="http://schemas.microsoft.com/office/drawing/2014/main" id="{08078A2D-921F-97C4-F755-2ED04E8BE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778" y="3194560"/>
            <a:ext cx="4884587" cy="3663440"/>
          </a:xfrm>
          <a:prstGeom prst="rect">
            <a:avLst/>
          </a:prstGeom>
        </p:spPr>
      </p:pic>
      <p:pic>
        <p:nvPicPr>
          <p:cNvPr id="23" name="Afbeelding 22">
            <a:extLst>
              <a:ext uri="{FF2B5EF4-FFF2-40B4-BE49-F238E27FC236}">
                <a16:creationId xmlns:a16="http://schemas.microsoft.com/office/drawing/2014/main" id="{E0261FBB-3185-262C-A6EB-ACC90CFAD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8929" y="0"/>
            <a:ext cx="3307231" cy="4380810"/>
          </a:xfrm>
          <a:prstGeom prst="rect">
            <a:avLst/>
          </a:prstGeom>
        </p:spPr>
      </p:pic>
      <p:pic>
        <p:nvPicPr>
          <p:cNvPr id="25" name="Afbeelding 24">
            <a:extLst>
              <a:ext uri="{FF2B5EF4-FFF2-40B4-BE49-F238E27FC236}">
                <a16:creationId xmlns:a16="http://schemas.microsoft.com/office/drawing/2014/main" id="{88DFB182-37FE-2C81-F55F-F26479CB44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6160" y="0"/>
            <a:ext cx="3545840" cy="4380810"/>
          </a:xfrm>
          <a:prstGeom prst="rect">
            <a:avLst/>
          </a:prstGeom>
        </p:spPr>
      </p:pic>
      <p:sp>
        <p:nvSpPr>
          <p:cNvPr id="26" name="Tekstvak 25">
            <a:extLst>
              <a:ext uri="{FF2B5EF4-FFF2-40B4-BE49-F238E27FC236}">
                <a16:creationId xmlns:a16="http://schemas.microsoft.com/office/drawing/2014/main" id="{3704EF24-FA00-8588-3667-010AC6F3FB24}"/>
              </a:ext>
            </a:extLst>
          </p:cNvPr>
          <p:cNvSpPr txBox="1"/>
          <p:nvPr/>
        </p:nvSpPr>
        <p:spPr>
          <a:xfrm>
            <a:off x="11373014" y="0"/>
            <a:ext cx="79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 err="1"/>
              <a:t>Weir</a:t>
            </a:r>
            <a:r>
              <a:rPr lang="nl-BE" dirty="0"/>
              <a:t> 1</a:t>
            </a:r>
          </a:p>
        </p:txBody>
      </p:sp>
      <p:sp>
        <p:nvSpPr>
          <p:cNvPr id="27" name="Tekstvak 26">
            <a:extLst>
              <a:ext uri="{FF2B5EF4-FFF2-40B4-BE49-F238E27FC236}">
                <a16:creationId xmlns:a16="http://schemas.microsoft.com/office/drawing/2014/main" id="{0F3E199F-4549-18A8-CEA9-47D0DF614EA5}"/>
              </a:ext>
            </a:extLst>
          </p:cNvPr>
          <p:cNvSpPr txBox="1"/>
          <p:nvPr/>
        </p:nvSpPr>
        <p:spPr>
          <a:xfrm>
            <a:off x="7807960" y="0"/>
            <a:ext cx="79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 err="1"/>
              <a:t>Weir</a:t>
            </a:r>
            <a:r>
              <a:rPr lang="nl-BE" dirty="0"/>
              <a:t> 2</a:t>
            </a:r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DED6C217-7E97-9DBB-3305-294F10D041EB}"/>
              </a:ext>
            </a:extLst>
          </p:cNvPr>
          <p:cNvSpPr txBox="1"/>
          <p:nvPr/>
        </p:nvSpPr>
        <p:spPr>
          <a:xfrm>
            <a:off x="3454703" y="0"/>
            <a:ext cx="1925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/>
              <a:t>22/02/2023</a:t>
            </a:r>
            <a:endParaRPr lang="nl-BE" dirty="0"/>
          </a:p>
        </p:txBody>
      </p:sp>
      <p:sp>
        <p:nvSpPr>
          <p:cNvPr id="29" name="Tekstvak 28">
            <a:extLst>
              <a:ext uri="{FF2B5EF4-FFF2-40B4-BE49-F238E27FC236}">
                <a16:creationId xmlns:a16="http://schemas.microsoft.com/office/drawing/2014/main" id="{9D572C80-6FDC-003E-57E4-A87868DD57B6}"/>
              </a:ext>
            </a:extLst>
          </p:cNvPr>
          <p:cNvSpPr txBox="1"/>
          <p:nvPr/>
        </p:nvSpPr>
        <p:spPr>
          <a:xfrm>
            <a:off x="7324365" y="6334780"/>
            <a:ext cx="1925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2800" dirty="0"/>
              <a:t>23/12/2022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38654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B5A3CB4-CD80-414A-B049-D382F5946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Piezometers: Below surface depth [m]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0271B12F-4BF3-D464-AFD2-1C1DB64F9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13"/>
          <a:stretch/>
        </p:blipFill>
        <p:spPr>
          <a:xfrm>
            <a:off x="112133" y="1388303"/>
            <a:ext cx="11967733" cy="545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56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9D437F9-59D0-53F2-3915-D29EB433E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Piezometers: Hydrualic gradients</a:t>
            </a:r>
          </a:p>
        </p:txBody>
      </p:sp>
      <p:pic>
        <p:nvPicPr>
          <p:cNvPr id="3" name="Tijdelijke aanduiding voor inhoud 8">
            <a:extLst>
              <a:ext uri="{FF2B5EF4-FFF2-40B4-BE49-F238E27FC236}">
                <a16:creationId xmlns:a16="http://schemas.microsoft.com/office/drawing/2014/main" id="{B9DC0D2E-2A0F-1E42-1BF9-0C9BEA4779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45" t="9959" r="34041" b="43289"/>
          <a:stretch/>
        </p:blipFill>
        <p:spPr>
          <a:xfrm>
            <a:off x="10320292" y="-35425"/>
            <a:ext cx="1889760" cy="2102620"/>
          </a:xfrm>
          <a:prstGeom prst="rect">
            <a:avLst/>
          </a:prstGeom>
        </p:spPr>
      </p:pic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A0BE3C8E-C830-D1D1-AAB9-013ECACC49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47"/>
          <a:stretch/>
        </p:blipFill>
        <p:spPr>
          <a:xfrm>
            <a:off x="-87329" y="1388303"/>
            <a:ext cx="12279329" cy="5461412"/>
          </a:xfrm>
        </p:spPr>
      </p:pic>
    </p:spTree>
    <p:extLst>
      <p:ext uri="{BB962C8B-B14F-4D97-AF65-F5344CB8AC3E}">
        <p14:creationId xmlns:p14="http://schemas.microsoft.com/office/powerpoint/2010/main" val="705187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7D5D061-A397-1C0A-4192-6B4CAE027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Ditch water level</a:t>
            </a: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8AE608D6-8FBB-0AD6-C066-078E5CAB3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8" t="9179" r="3068"/>
          <a:stretch/>
        </p:blipFill>
        <p:spPr>
          <a:xfrm>
            <a:off x="451620" y="1396588"/>
            <a:ext cx="11288759" cy="5461412"/>
          </a:xfr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FCE2722A-E4C8-90D5-C9F6-DC4FD6D959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779" y="35564"/>
            <a:ext cx="7135221" cy="135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676726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2857B43B664447BB904415A2A73ED4" ma:contentTypeVersion="16" ma:contentTypeDescription="Een nieuw document maken." ma:contentTypeScope="" ma:versionID="9199a972405f07d753812351c3319259">
  <xsd:schema xmlns:xsd="http://www.w3.org/2001/XMLSchema" xmlns:xs="http://www.w3.org/2001/XMLSchema" xmlns:p="http://schemas.microsoft.com/office/2006/metadata/properties" xmlns:ns2="61985c74-4260-4fe6-ba30-90408038413f" xmlns:ns3="95ca7f94-10de-42ff-89d0-ae1691dbd182" targetNamespace="http://schemas.microsoft.com/office/2006/metadata/properties" ma:root="true" ma:fieldsID="21ca5e7407a807db9bd588638866605b" ns2:_="" ns3:_="">
    <xsd:import namespace="61985c74-4260-4fe6-ba30-90408038413f"/>
    <xsd:import namespace="95ca7f94-10de-42ff-89d0-ae1691dbd18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985c74-4260-4fe6-ba30-9040803841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Afbeeldingtags" ma:readOnly="false" ma:fieldId="{5cf76f15-5ced-4ddc-b409-7134ff3c332f}" ma:taxonomyMulti="true" ma:sspId="64b86b73-2342-47b0-9d40-2b0f7378546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ca7f94-10de-42ff-89d0-ae1691dbd18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72293f9a-59cd-432c-90db-1d53622e7141}" ma:internalName="TaxCatchAll" ma:showField="CatchAllData" ma:web="95ca7f94-10de-42ff-89d0-ae1691dbd18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1985c74-4260-4fe6-ba30-90408038413f">
      <Terms xmlns="http://schemas.microsoft.com/office/infopath/2007/PartnerControls"/>
    </lcf76f155ced4ddcb4097134ff3c332f>
    <TaxCatchAll xmlns="95ca7f94-10de-42ff-89d0-ae1691dbd182" xsi:nil="true"/>
  </documentManagement>
</p:properties>
</file>

<file path=customXml/itemProps1.xml><?xml version="1.0" encoding="utf-8"?>
<ds:datastoreItem xmlns:ds="http://schemas.openxmlformats.org/officeDocument/2006/customXml" ds:itemID="{1A861659-2767-41AB-8E33-2312EBE4507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A69A5C1-E3BB-45A2-B7F9-7045C04D58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985c74-4260-4fe6-ba30-90408038413f"/>
    <ds:schemaRef ds:uri="95ca7f94-10de-42ff-89d0-ae1691dbd18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A93606-9E2B-43D9-B387-8E4CED3B8BB0}">
  <ds:schemaRefs>
    <ds:schemaRef ds:uri="http://schemas.microsoft.com/office/2006/metadata/properties"/>
    <ds:schemaRef ds:uri="http://schemas.microsoft.com/office/infopath/2007/PartnerControls"/>
    <ds:schemaRef ds:uri="61985c74-4260-4fe6-ba30-90408038413f"/>
    <ds:schemaRef ds:uri="95ca7f94-10de-42ff-89d0-ae1691dbd18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2526</TotalTime>
  <Words>361</Words>
  <Application>Microsoft Office PowerPoint</Application>
  <PresentationFormat>Breedbeeld</PresentationFormat>
  <Paragraphs>74</Paragraphs>
  <Slides>19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Kantoorthema</vt:lpstr>
      <vt:lpstr>Mid-term thesis presentation (10/03/2023)</vt:lpstr>
      <vt:lpstr>DATA ANALYSIS</vt:lpstr>
      <vt:lpstr>PowerPoint-presentatie</vt:lpstr>
      <vt:lpstr>Water Content Sensors</vt:lpstr>
      <vt:lpstr>Piezometers: Groundwater level [mTAW]</vt:lpstr>
      <vt:lpstr>PowerPoint-presentatie</vt:lpstr>
      <vt:lpstr>Piezometers: Below surface depth [m]</vt:lpstr>
      <vt:lpstr>Piezometers: Hydrualic gradients</vt:lpstr>
      <vt:lpstr>Ditch water level</vt:lpstr>
      <vt:lpstr>What is next?</vt:lpstr>
      <vt:lpstr>HYDRUS MODELLING</vt:lpstr>
      <vt:lpstr>2D simulation for 1 piezometer (B)</vt:lpstr>
      <vt:lpstr>2D simulation for 1 piezometer (B)</vt:lpstr>
      <vt:lpstr>3D simulation: 3D layered with thickness vectors</vt:lpstr>
      <vt:lpstr>Pressure heads</vt:lpstr>
      <vt:lpstr>Water content</vt:lpstr>
      <vt:lpstr>PowerPoint-presentatie</vt:lpstr>
      <vt:lpstr>PowerPoint-presentatie</vt:lpstr>
      <vt:lpstr>Planning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Mid-term thesis presentation (27/02/2023)</dc:title>
  <dc:creator>Anne-Marie Braspenning</dc:creator>
  <cp:lastModifiedBy>Anne-Marie Braspenning</cp:lastModifiedBy>
  <cp:revision>6</cp:revision>
  <dcterms:created xsi:type="dcterms:W3CDTF">2023-02-19T12:18:44Z</dcterms:created>
  <dcterms:modified xsi:type="dcterms:W3CDTF">2023-03-09T20:28:01Z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0x010100172857B43B664447BB904415A2A73ED4</vt:lpwstr>
  </property>
  <property fmtid="{D5CDD505-2E9C-101B-9397-08002B2CF9AE}" pid="3" name="MediaServiceImageTags">
    <vt:lpwstr/>
  </property>
</Properties>
</file>

<file path=docProps/thumbnail.jpeg>
</file>